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DF5"/>
    <a:srgbClr val="7BD4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6C775-0D4C-4F35-A7EB-757506B9E957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01BB1-DE49-43D7-BE36-6A08736F7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Заявление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1BB1-DE49-43D7-BE36-6A08736F7B1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Оформление отрядных комнат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1BB1-DE49-43D7-BE36-6A08736F7B1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89D10D-B037-4AE6-AD18-B01DFBC6B27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50D505-32A1-4AC9-888B-36A3A06BD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4-tub-ru.yandex.net/i?id=86072968-62-72&amp;n=2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ерентьева Т А\AppData\Local\Microsoft\Windows\Temporary Internet Files\Low\Content.IE5\Y8HHY20C\20140602_115908[1].jpg"/>
          <p:cNvPicPr/>
          <p:nvPr/>
        </p:nvPicPr>
        <p:blipFill>
          <a:blip r:embed="rId2" cstate="print"/>
          <a:srcRect l="8645" t="27635" r="10980" b="4843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124575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Ш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К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О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Л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Ь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Н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D99594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Ы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Й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fornian FB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fornian FB" pitchFamily="18" charset="0"/>
                <a:ea typeface="Calibri" pitchFamily="34" charset="0"/>
                <a:cs typeface="Aharoni" pitchFamily="2" charset="-79"/>
              </a:rPr>
              <a:t>  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Л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А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Г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Е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Р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Franklin Gothic Heavy" pitchFamily="34" charset="0"/>
                <a:ea typeface="Calibri" pitchFamily="34" charset="0"/>
                <a:cs typeface="Aharoni" pitchFamily="2" charset="-79"/>
              </a:rPr>
              <a:t>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196752"/>
            <a:ext cx="3779912" cy="1872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Методическое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обеспечение работы летнего пришкольного лагеря «</a:t>
            </a:r>
            <a:r>
              <a:rPr lang="ru-RU" sz="2000" b="1" dirty="0" err="1" smtClean="0">
                <a:solidFill>
                  <a:srgbClr val="002060"/>
                </a:solidFill>
              </a:rPr>
              <a:t>Наноград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МБОУ «Гимназия №7» Ново-Савиновского района г.Казани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0" y="283249"/>
            <a:ext cx="4572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научную  работу в секциях на базе научно-экспериментального комплекса гимназии, состоящего из исследовательской лаборатории Эйнштейна, выставки-музея проектных работ, 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-тетра наук;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объединяет различные направления оздоровления, образования, воспитания в условиях лагеря;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совместную работу по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гуманитарно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–эстетическому направлению развития личности ребенка.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DCIM\101NIKON\DSCN0274.JPG"/>
          <p:cNvPicPr/>
          <p:nvPr/>
        </p:nvPicPr>
        <p:blipFill>
          <a:blip r:embed="rId2" cstate="print"/>
          <a:srcRect t="8994" r="3115" b="4711"/>
          <a:stretch>
            <a:fillRect/>
          </a:stretch>
        </p:blipFill>
        <p:spPr bwMode="auto">
          <a:xfrm>
            <a:off x="251520" y="980728"/>
            <a:ext cx="43204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3" y="1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Программа включает в себя: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0" y="667528"/>
            <a:ext cx="4572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педколлектив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3D-театр науки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Лаборатория Эйнштейна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Школьная библиотека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Компьютерный класс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Музейные экспозиции гимназии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Творческие мастерские гимназии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Спортплощадка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Игровая площадка ПДД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Столовая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Школьный автобус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"/>
            <a:ext cx="8820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Ресурсное обеспечение программы: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E:\DCIM\101NIKON\DSCN0275.JPG"/>
          <p:cNvPicPr/>
          <p:nvPr/>
        </p:nvPicPr>
        <p:blipFill>
          <a:blip r:embed="rId2" cstate="print"/>
          <a:srcRect l="11633" t="11812" r="11419" b="6149"/>
          <a:stretch>
            <a:fillRect/>
          </a:stretch>
        </p:blipFill>
        <p:spPr bwMode="auto">
          <a:xfrm>
            <a:off x="251520" y="1124744"/>
            <a:ext cx="43204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Рисунок 3" descr="DSCN0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8552"/>
            <a:ext cx="4104456" cy="3063423"/>
          </a:xfrm>
          <a:prstGeom prst="rect">
            <a:avLst/>
          </a:prstGeom>
          <a:noFill/>
        </p:spPr>
      </p:pic>
      <p:pic>
        <p:nvPicPr>
          <p:cNvPr id="32770" name="Рисунок 2" descr="DSCN0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995936" cy="2996952"/>
          </a:xfrm>
          <a:prstGeom prst="rect">
            <a:avLst/>
          </a:prstGeom>
          <a:noFill/>
        </p:spPr>
      </p:pic>
      <p:pic>
        <p:nvPicPr>
          <p:cNvPr id="32769" name="Рисунок 1" descr="DSCN04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846" y="260648"/>
            <a:ext cx="4135626" cy="3096344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512" y="-88377"/>
            <a:ext cx="48245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День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бизнес-проектов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Минутка здоровья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первой помощи при несчастных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(беседа-диалог)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игра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Полезные поделки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бизнес-проектов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проект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вместе!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Фильм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Рио-2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(3-D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кинотеатр гимназии)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-2268760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NIKON\DSCN04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2608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ФОТОГРАФИИ 1\3-D зал\CIMG1493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20480" cy="30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11960" y="243025"/>
            <a:ext cx="4932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«День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наномире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697829"/>
            <a:ext cx="457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Шоу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Безумная наука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(лаб.Эйнштейна)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Просмотр 3-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фильма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 чудес солнечной системы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Экскурсия в музей электричества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Мастер-класс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Лего-робототехника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Работа студии фото-видео монтажа.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Лекторий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Живая инновация. Черви нематоды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7" descr="DSCN0324"/>
          <p:cNvPicPr>
            <a:picLocks noChangeAspect="1" noChangeArrowheads="1"/>
          </p:cNvPicPr>
          <p:nvPr/>
        </p:nvPicPr>
        <p:blipFill>
          <a:blip r:embed="rId2" cstate="print"/>
          <a:srcRect l="4591"/>
          <a:stretch>
            <a:fillRect/>
          </a:stretch>
        </p:blipFill>
        <p:spPr bwMode="auto">
          <a:xfrm>
            <a:off x="0" y="1484784"/>
            <a:ext cx="5932417" cy="465313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566683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День экологии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88641"/>
            <a:ext cx="3203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1.Минутка здоровья «Зеленая аптечка» первая помощь при укусах насекомых».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2.Интеллектуальный турнир «Экологическая цепочка».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3. Праздник необычных цветов   и цветочных  костюмов.                  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( использование вторичного сырья).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4. Экологический десант «Мое первое растение».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5. Спортивные игры на воздухе.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148064" y="793760"/>
            <a:ext cx="3816424" cy="5324535"/>
          </a:xfrm>
          <a:prstGeom prst="rect">
            <a:avLst/>
          </a:prstGeom>
          <a:solidFill>
            <a:srgbClr val="63BD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,Bold" charset="-128"/>
                <a:cs typeface="Arial" pitchFamily="34" charset="0"/>
              </a:rPr>
              <a:t> 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В воспитании нет каникул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,Bold" charset="-128"/>
                <a:cs typeface="Arial" pitchFamily="34" charset="0"/>
              </a:rPr>
              <a:t>”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эта педагогическая формула становиться правилом при организации детского летнего отдыха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,Bold" charset="-128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а заодно и правилом творческого подхода к каникулам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,Bold" charset="-128"/>
                <a:cs typeface="Arial" pitchFamily="34" charset="0"/>
              </a:rPr>
              <a:t>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"/>
                <a:cs typeface="Arial" pitchFamily="34" charset="0"/>
              </a:rPr>
              <a:t>радостному времени духовного и физического развития роста каждого ребенка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NewRoman,Bold" charset="-128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E:\DCIM\100NIKON\DSCN03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453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24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Пришкольный оздоровительный лагерь открывается на основании следующих </a:t>
            </a:r>
            <a:r>
              <a:rPr lang="ru-RU" sz="3200" b="1" dirty="0" smtClean="0">
                <a:solidFill>
                  <a:srgbClr val="C00000"/>
                </a:solidFill>
              </a:rPr>
              <a:t>документов:</a:t>
            </a:r>
            <a:endParaRPr lang="ru-RU" sz="3200" b="1" dirty="0">
              <a:solidFill>
                <a:srgbClr val="C0000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1. Модельного </a:t>
            </a:r>
            <a:r>
              <a:rPr lang="ru-RU" sz="3200" b="1" dirty="0">
                <a:solidFill>
                  <a:srgbClr val="002060"/>
                </a:solidFill>
              </a:rPr>
              <a:t>стандарта предоставления муниципальной услуги «Организация отдыха и оздоровления детей в каникулярный период в пришкольных лагерях с дневным пребыванием»;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2. Приказа </a:t>
            </a:r>
            <a:r>
              <a:rPr lang="ru-RU" sz="3200" b="1" dirty="0">
                <a:solidFill>
                  <a:srgbClr val="002060"/>
                </a:solidFill>
              </a:rPr>
              <a:t>Отдела образования Управления образования Исполнительного комитета муниципального образования г. Казани по району»;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3. Приказа </a:t>
            </a:r>
            <a:r>
              <a:rPr lang="ru-RU" sz="3200" b="1" dirty="0">
                <a:solidFill>
                  <a:srgbClr val="002060"/>
                </a:solidFill>
              </a:rPr>
              <a:t>об организации оздоровительного учреждения с дневным пребыванием детей с указанием сроков работы каждой смены.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3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Положение о школьном лагере с дневным пребыванием </a:t>
            </a:r>
            <a:r>
              <a:rPr lang="ru-RU" sz="3200" b="1" dirty="0" smtClean="0">
                <a:solidFill>
                  <a:srgbClr val="002060"/>
                </a:solidFill>
              </a:rPr>
              <a:t>детей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im4-tub-ru.yandex.net/i?id=86072968-62-72&amp;n=2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47664" y="2132856"/>
            <a:ext cx="640871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</a:rPr>
              <a:t>окументы  для  Управления  </a:t>
            </a:r>
            <a:r>
              <a:rPr lang="ru-RU" sz="2800" b="1" dirty="0" err="1" smtClean="0">
                <a:solidFill>
                  <a:srgbClr val="C00000"/>
                </a:solidFill>
              </a:rPr>
              <a:t>Роспотребнадзора</a:t>
            </a:r>
            <a:r>
              <a:rPr lang="ru-RU" sz="2800" b="1" dirty="0" smtClean="0">
                <a:solidFill>
                  <a:srgbClr val="C00000"/>
                </a:solidFill>
              </a:rPr>
              <a:t>  по </a:t>
            </a:r>
            <a:r>
              <a:rPr lang="ru-RU" sz="2800" b="1" dirty="0">
                <a:solidFill>
                  <a:srgbClr val="C00000"/>
                </a:solidFill>
              </a:rPr>
              <a:t>республике </a:t>
            </a:r>
            <a:r>
              <a:rPr lang="ru-RU" sz="2800" b="1" dirty="0" smtClean="0">
                <a:solidFill>
                  <a:srgbClr val="C00000"/>
                </a:solidFill>
              </a:rPr>
              <a:t>Татарстан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1. Копия </a:t>
            </a:r>
            <a:r>
              <a:rPr lang="ru-RU" sz="2800" b="1" dirty="0">
                <a:solidFill>
                  <a:srgbClr val="002060"/>
                </a:solidFill>
              </a:rPr>
              <a:t>приказа об организации оздоровительного учреждения (приказ по образовательному учреждению);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2. Утвержденное </a:t>
            </a:r>
            <a:r>
              <a:rPr lang="ru-RU" sz="2800" b="1" dirty="0">
                <a:solidFill>
                  <a:srgbClr val="002060"/>
                </a:solidFill>
              </a:rPr>
              <a:t>штатное расписание и списочный состав сотрудников;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3. Экран </a:t>
            </a:r>
            <a:r>
              <a:rPr lang="ru-RU" sz="2800" b="1" dirty="0">
                <a:solidFill>
                  <a:srgbClr val="002060"/>
                </a:solidFill>
              </a:rPr>
              <a:t>медицинских книжек;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4. Режим </a:t>
            </a:r>
            <a:r>
              <a:rPr lang="ru-RU" sz="2800" b="1" dirty="0">
                <a:solidFill>
                  <a:srgbClr val="002060"/>
                </a:solidFill>
              </a:rPr>
              <a:t>дня;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5. Программа </a:t>
            </a:r>
            <a:r>
              <a:rPr lang="ru-RU" sz="2800" b="1" dirty="0">
                <a:solidFill>
                  <a:srgbClr val="002060"/>
                </a:solidFill>
              </a:rPr>
              <a:t>производственного контроля за качеством и безопасностью приготовляемых блюд;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6. Копия </a:t>
            </a:r>
            <a:r>
              <a:rPr lang="ru-RU" sz="2800" b="1" dirty="0">
                <a:solidFill>
                  <a:srgbClr val="002060"/>
                </a:solidFill>
              </a:rPr>
              <a:t>договора на оказание услуг по организации питания;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7. Приказ </a:t>
            </a:r>
            <a:r>
              <a:rPr lang="ru-RU" sz="2800" b="1" dirty="0">
                <a:solidFill>
                  <a:srgbClr val="002060"/>
                </a:solidFill>
              </a:rPr>
              <a:t>об организации питьевого режима при школьном летнем лагере;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8. Результаты </a:t>
            </a:r>
            <a:r>
              <a:rPr lang="ru-RU" sz="2800" b="1" dirty="0">
                <a:solidFill>
                  <a:srgbClr val="002060"/>
                </a:solidFill>
              </a:rPr>
              <a:t>лабораторных исследований по производственному контролю.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188640"/>
            <a:ext cx="8208912" cy="6669359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20888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Директору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(наименование общеобразовательного учреждения)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(Ф.И.О. директора)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03388" marR="0" lvl="0" indent="317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7050" algn="l"/>
                <a:tab pos="2217738" algn="l"/>
                <a:tab pos="33972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Заявление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Прошу принять  моего сына (дочь)  в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смену    </a:t>
            </a: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пришкольного </a:t>
            </a: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лагеря с дневным пребыванием: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(фамилия)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(имя)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(отчество)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Год рождения:   число	месяц 	      год	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Обучается в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классе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Проживает по адресу: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     </a:t>
            </a: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Сведения о родителях (законных представителях):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(Ф.И.О. отца, место работы, телефон домашний, служебный)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(Ф.И.О. матери, место работы, телефон домашний, служебный)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 программой, условиями и режимом пребывания детей и нормативными актами </a:t>
            </a: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функционирования лагеря ознакомлен(а) и согласен(а).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Подпись </a:t>
            </a: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заявителя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(фамилия и инициалы)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«____»__________________ 20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____г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020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4150" algn="l"/>
                <a:tab pos="2217738" algn="l"/>
                <a:tab pos="3397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(Дата подачи заявления)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Документы\Разное\Лагерь 2014\100NIKON\100NIKON\DSCN0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564904"/>
            <a:ext cx="5244074" cy="3933056"/>
          </a:xfrm>
          <a:prstGeom prst="rect">
            <a:avLst/>
          </a:prstGeom>
          <a:noFill/>
        </p:spPr>
      </p:pic>
      <p:pic>
        <p:nvPicPr>
          <p:cNvPr id="27651" name="Picture 3" descr="G:\Документы\Разное\Лагерь 2014\100NIKON\100NIKON\DSCN0395.JPG"/>
          <p:cNvPicPr>
            <a:picLocks noChangeAspect="1" noChangeArrowheads="1"/>
          </p:cNvPicPr>
          <p:nvPr/>
        </p:nvPicPr>
        <p:blipFill>
          <a:blip r:embed="rId4" cstate="print"/>
          <a:srcRect l="10801" r="6601"/>
          <a:stretch>
            <a:fillRect/>
          </a:stretch>
        </p:blipFill>
        <p:spPr bwMode="auto">
          <a:xfrm>
            <a:off x="5580112" y="548680"/>
            <a:ext cx="3373269" cy="5445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3232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Оформление отрядных комнат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3"/>
          <a:ext cx="8712969" cy="6597347"/>
        </p:xfrm>
        <a:graphic>
          <a:graphicData uri="http://schemas.openxmlformats.org/drawingml/2006/table">
            <a:tbl>
              <a:tblPr/>
              <a:tblGrid>
                <a:gridCol w="405827"/>
                <a:gridCol w="1844665"/>
                <a:gridCol w="725567"/>
                <a:gridCol w="359711"/>
                <a:gridCol w="344339"/>
                <a:gridCol w="1352753"/>
                <a:gridCol w="1879906"/>
                <a:gridCol w="481266"/>
                <a:gridCol w="1318935"/>
              </a:tblGrid>
              <a:tr h="203657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Реестр детей общеобразовательных учреждений, направляемых в смены лагерей отдыха и оздоровления с дневным пребыванием (пришкольные)  МБОУ "Гимназия №7" Ново-Савиновского района</a:t>
                      </a:r>
                    </a:p>
                  </a:txBody>
                  <a:tcPr marL="6458" marR="6458" marT="6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№ п/п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ФИО ребенка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Дата, месяц и год рождения ребенка 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Класс обучения ребенка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Кол-во смен 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Домашний адрес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ФИО родителя (законного представителя), подавшего заявление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Место работы родителя (законного представителя), подавшего заявление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Курин Андрей Арсеньевия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02.12.2005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Лаврентьева 28-152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Курин Арсений Леонидович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ООО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Флорист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Петрушкина Дарья Витальевна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02.08.2006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Ямашева 92-63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Петрушкина Елена Николаевна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ГУ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РКИБ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Цветков Константин Владимирович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24.10.2006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Халезова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29-34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Цветков Владимир Константинович 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МУП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ПАТП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Пучкина Анна Викторовна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30.10.2006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Хакима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31-21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Пучкин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Виктор Владимирович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ООО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Эластокам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Зайцев Богдан Ярославович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25.05.2006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Глушко 22/2-1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Зайцева Ирина Владимировна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</a:t>
                      </a: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ДОУ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58" marR="6458" marT="6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 noChangeShapeType="1"/>
          </p:cNvSpPr>
          <p:nvPr/>
        </p:nvSpPr>
        <p:spPr bwMode="auto">
          <a:xfrm>
            <a:off x="106884788" y="105317925"/>
            <a:ext cx="1535112" cy="19446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66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AutoShape 2"/>
          <p:cNvSpPr>
            <a:spLocks noChangeArrowheads="1" noChangeShapeType="1"/>
          </p:cNvSpPr>
          <p:nvPr/>
        </p:nvSpPr>
        <p:spPr bwMode="auto">
          <a:xfrm>
            <a:off x="106884788" y="111028163"/>
            <a:ext cx="2224087" cy="27955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0F0B2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 noChangeShapeType="1"/>
          </p:cNvSpPr>
          <p:nvPr/>
        </p:nvSpPr>
        <p:spPr bwMode="auto">
          <a:xfrm>
            <a:off x="109108875" y="106776838"/>
            <a:ext cx="2224088" cy="2794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0F0B2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/>
          <p:cNvSpPr>
            <a:spLocks noChangeArrowheads="1" noChangeShapeType="1"/>
          </p:cNvSpPr>
          <p:nvPr/>
        </p:nvSpPr>
        <p:spPr bwMode="auto">
          <a:xfrm>
            <a:off x="108664375" y="113425288"/>
            <a:ext cx="1222375" cy="1457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0F0B2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 noChangeShapeType="1"/>
          </p:cNvSpPr>
          <p:nvPr/>
        </p:nvSpPr>
        <p:spPr bwMode="auto">
          <a:xfrm flipV="1">
            <a:off x="106973688" y="112937925"/>
            <a:ext cx="1535112" cy="19446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E1F0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/>
          <p:cNvSpPr>
            <a:spLocks noChangeArrowheads="1" noChangeShapeType="1"/>
          </p:cNvSpPr>
          <p:nvPr/>
        </p:nvSpPr>
        <p:spPr bwMode="auto">
          <a:xfrm flipV="1">
            <a:off x="106884788" y="106897488"/>
            <a:ext cx="2224087" cy="2794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CCE6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 noChangeShapeType="1"/>
          </p:cNvSpPr>
          <p:nvPr/>
        </p:nvSpPr>
        <p:spPr bwMode="auto">
          <a:xfrm flipV="1">
            <a:off x="107775375" y="108234163"/>
            <a:ext cx="2222500" cy="2794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EBF5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/>
          <p:cNvSpPr>
            <a:spLocks noChangeArrowheads="1" noChangeShapeType="1"/>
          </p:cNvSpPr>
          <p:nvPr/>
        </p:nvSpPr>
        <p:spPr bwMode="auto">
          <a:xfrm flipV="1">
            <a:off x="108664375" y="105317925"/>
            <a:ext cx="1222375" cy="145891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CCE6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9" name="AutoShape 9"/>
          <p:cNvSpPr>
            <a:spLocks noChangeArrowheads="1" noChangeShapeType="1"/>
          </p:cNvSpPr>
          <p:nvPr/>
        </p:nvSpPr>
        <p:spPr bwMode="auto">
          <a:xfrm flipV="1">
            <a:off x="110977363" y="105317925"/>
            <a:ext cx="2222500" cy="2794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66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/>
          <p:cNvSpPr>
            <a:spLocks noChangeArrowheads="1" noChangeShapeType="1"/>
          </p:cNvSpPr>
          <p:nvPr/>
        </p:nvSpPr>
        <p:spPr bwMode="auto">
          <a:xfrm>
            <a:off x="109775625" y="109934375"/>
            <a:ext cx="2224088" cy="27955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0F0B2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 noChangeShapeType="1"/>
          </p:cNvSpPr>
          <p:nvPr/>
        </p:nvSpPr>
        <p:spPr bwMode="auto">
          <a:xfrm flipV="1">
            <a:off x="110521750" y="112729963"/>
            <a:ext cx="1611313" cy="21526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CCE6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/>
          <p:cNvSpPr>
            <a:spLocks noChangeArrowheads="1" noChangeShapeType="1"/>
          </p:cNvSpPr>
          <p:nvPr/>
        </p:nvSpPr>
        <p:spPr bwMode="auto">
          <a:xfrm flipV="1">
            <a:off x="109220000" y="111636175"/>
            <a:ext cx="1223963" cy="1457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EBF5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 noChangeShapeType="1"/>
          </p:cNvSpPr>
          <p:nvPr/>
        </p:nvSpPr>
        <p:spPr bwMode="auto">
          <a:xfrm>
            <a:off x="111072613" y="108111925"/>
            <a:ext cx="1816100" cy="2430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EBF5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/>
          <p:cNvSpPr>
            <a:spLocks noChangeArrowheads="1" noChangeShapeType="1"/>
          </p:cNvSpPr>
          <p:nvPr/>
        </p:nvSpPr>
        <p:spPr bwMode="auto">
          <a:xfrm flipV="1">
            <a:off x="112221963" y="105683050"/>
            <a:ext cx="1222375" cy="1457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EBF5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/>
          <p:cNvSpPr>
            <a:spLocks noChangeArrowheads="1" noChangeShapeType="1"/>
          </p:cNvSpPr>
          <p:nvPr/>
        </p:nvSpPr>
        <p:spPr bwMode="auto">
          <a:xfrm flipV="1">
            <a:off x="106884788" y="110785275"/>
            <a:ext cx="1223962" cy="145891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EBF5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/>
          <p:cNvSpPr>
            <a:spLocks noChangeArrowheads="1" noChangeShapeType="1"/>
          </p:cNvSpPr>
          <p:nvPr/>
        </p:nvSpPr>
        <p:spPr bwMode="auto">
          <a:xfrm flipV="1">
            <a:off x="110977363" y="106776838"/>
            <a:ext cx="1222375" cy="1457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CCE6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109108875" y="105414763"/>
            <a:ext cx="1890713" cy="2065337"/>
            <a:chOff x="109109069" y="105415144"/>
            <a:chExt cx="1890000" cy="2065500"/>
          </a:xfrm>
        </p:grpSpPr>
        <p:sp>
          <p:nvSpPr>
            <p:cNvPr id="15378" name="Oval 18"/>
            <p:cNvSpPr>
              <a:spLocks noChangeArrowheads="1" noChangeShapeType="1"/>
            </p:cNvSpPr>
            <p:nvPr/>
          </p:nvSpPr>
          <p:spPr bwMode="auto">
            <a:xfrm>
              <a:off x="109109069" y="106204894"/>
              <a:ext cx="1890000" cy="486000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9" name="Oval 19"/>
            <p:cNvSpPr>
              <a:spLocks noChangeArrowheads="1" noChangeShapeType="1"/>
            </p:cNvSpPr>
            <p:nvPr/>
          </p:nvSpPr>
          <p:spPr bwMode="auto">
            <a:xfrm rot="5400000">
              <a:off x="109021319" y="106225541"/>
              <a:ext cx="2065500" cy="444706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0" name="Oval 20"/>
            <p:cNvSpPr>
              <a:spLocks noChangeArrowheads="1" noChangeShapeType="1"/>
            </p:cNvSpPr>
            <p:nvPr/>
          </p:nvSpPr>
          <p:spPr bwMode="auto">
            <a:xfrm rot="18900000">
              <a:off x="109109069" y="106204894"/>
              <a:ext cx="1890000" cy="486000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1" name="Oval 21"/>
            <p:cNvSpPr>
              <a:spLocks noChangeArrowheads="1" noChangeShapeType="1"/>
            </p:cNvSpPr>
            <p:nvPr/>
          </p:nvSpPr>
          <p:spPr bwMode="auto">
            <a:xfrm rot="2700000">
              <a:off x="109109069" y="106204894"/>
              <a:ext cx="1890000" cy="486000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106973688" y="107505500"/>
            <a:ext cx="1335087" cy="1457325"/>
            <a:chOff x="106974480" y="107505007"/>
            <a:chExt cx="1334250" cy="1458144"/>
          </a:xfrm>
        </p:grpSpPr>
        <p:sp>
          <p:nvSpPr>
            <p:cNvPr id="15383" name="Oval 23"/>
            <p:cNvSpPr>
              <a:spLocks noChangeArrowheads="1" noChangeShapeType="1"/>
            </p:cNvSpPr>
            <p:nvPr/>
          </p:nvSpPr>
          <p:spPr bwMode="auto">
            <a:xfrm>
              <a:off x="106974480" y="108062532"/>
              <a:ext cx="1334250" cy="343092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4" name="Oval 24"/>
            <p:cNvSpPr>
              <a:spLocks noChangeArrowheads="1" noChangeShapeType="1"/>
            </p:cNvSpPr>
            <p:nvPr/>
          </p:nvSpPr>
          <p:spPr bwMode="auto">
            <a:xfrm rot="5400000">
              <a:off x="106912533" y="108077109"/>
              <a:ext cx="1458144" cy="313940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5" name="Oval 25"/>
            <p:cNvSpPr>
              <a:spLocks noChangeArrowheads="1" noChangeShapeType="1"/>
            </p:cNvSpPr>
            <p:nvPr/>
          </p:nvSpPr>
          <p:spPr bwMode="auto">
            <a:xfrm rot="18900000">
              <a:off x="106974480" y="108062532"/>
              <a:ext cx="1334250" cy="343092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6" name="Oval 26"/>
            <p:cNvSpPr>
              <a:spLocks noChangeArrowheads="1" noChangeShapeType="1"/>
            </p:cNvSpPr>
            <p:nvPr/>
          </p:nvSpPr>
          <p:spPr bwMode="auto">
            <a:xfrm rot="2700000">
              <a:off x="106974480" y="108062532"/>
              <a:ext cx="1334250" cy="343092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110929738" y="113423700"/>
            <a:ext cx="1335087" cy="1458913"/>
            <a:chOff x="110930429" y="113424486"/>
            <a:chExt cx="1334250" cy="1458144"/>
          </a:xfrm>
        </p:grpSpPr>
        <p:sp>
          <p:nvSpPr>
            <p:cNvPr id="15388" name="Oval 28"/>
            <p:cNvSpPr>
              <a:spLocks noChangeArrowheads="1" noChangeShapeType="1"/>
            </p:cNvSpPr>
            <p:nvPr/>
          </p:nvSpPr>
          <p:spPr bwMode="auto">
            <a:xfrm>
              <a:off x="110930429" y="113982013"/>
              <a:ext cx="1334250" cy="343092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89" name="Oval 29"/>
            <p:cNvSpPr>
              <a:spLocks noChangeArrowheads="1" noChangeShapeType="1"/>
            </p:cNvSpPr>
            <p:nvPr/>
          </p:nvSpPr>
          <p:spPr bwMode="auto">
            <a:xfrm rot="5400000">
              <a:off x="110868482" y="113996588"/>
              <a:ext cx="1458144" cy="313940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0" name="Oval 30"/>
            <p:cNvSpPr>
              <a:spLocks noChangeArrowheads="1" noChangeShapeType="1"/>
            </p:cNvSpPr>
            <p:nvPr/>
          </p:nvSpPr>
          <p:spPr bwMode="auto">
            <a:xfrm rot="18900000">
              <a:off x="110930429" y="113982013"/>
              <a:ext cx="1334250" cy="343092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1" name="Oval 31"/>
            <p:cNvSpPr>
              <a:spLocks noChangeArrowheads="1" noChangeShapeType="1"/>
            </p:cNvSpPr>
            <p:nvPr/>
          </p:nvSpPr>
          <p:spPr bwMode="auto">
            <a:xfrm rot="2700000">
              <a:off x="110930429" y="113982013"/>
              <a:ext cx="1334250" cy="343092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92" name="Group 32"/>
          <p:cNvGrpSpPr>
            <a:grpSpLocks/>
          </p:cNvGrpSpPr>
          <p:nvPr/>
        </p:nvGrpSpPr>
        <p:grpSpPr bwMode="auto">
          <a:xfrm>
            <a:off x="112466438" y="106654600"/>
            <a:ext cx="1000125" cy="1093788"/>
            <a:chOff x="112466500" y="106654542"/>
            <a:chExt cx="1000688" cy="1093608"/>
          </a:xfrm>
        </p:grpSpPr>
        <p:sp>
          <p:nvSpPr>
            <p:cNvPr id="15393" name="Oval 33"/>
            <p:cNvSpPr>
              <a:spLocks noChangeArrowheads="1" noChangeShapeType="1"/>
            </p:cNvSpPr>
            <p:nvPr/>
          </p:nvSpPr>
          <p:spPr bwMode="auto">
            <a:xfrm>
              <a:off x="112466500" y="107072686"/>
              <a:ext cx="1000688" cy="257319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4" name="Oval 34"/>
            <p:cNvSpPr>
              <a:spLocks noChangeArrowheads="1" noChangeShapeType="1"/>
            </p:cNvSpPr>
            <p:nvPr/>
          </p:nvSpPr>
          <p:spPr bwMode="auto">
            <a:xfrm rot="5400000">
              <a:off x="112420039" y="107083619"/>
              <a:ext cx="1093608" cy="235454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5" name="Oval 35"/>
            <p:cNvSpPr>
              <a:spLocks noChangeArrowheads="1" noChangeShapeType="1"/>
            </p:cNvSpPr>
            <p:nvPr/>
          </p:nvSpPr>
          <p:spPr bwMode="auto">
            <a:xfrm rot="18900000">
              <a:off x="112466500" y="107072686"/>
              <a:ext cx="1000688" cy="257319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6" name="Oval 36"/>
            <p:cNvSpPr>
              <a:spLocks noChangeArrowheads="1" noChangeShapeType="1"/>
            </p:cNvSpPr>
            <p:nvPr/>
          </p:nvSpPr>
          <p:spPr bwMode="auto">
            <a:xfrm rot="2700000">
              <a:off x="112466500" y="107072686"/>
              <a:ext cx="1000688" cy="257319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107330875" y="111393288"/>
            <a:ext cx="1000125" cy="1093787"/>
            <a:chOff x="107330245" y="111393042"/>
            <a:chExt cx="1000688" cy="1093608"/>
          </a:xfrm>
        </p:grpSpPr>
        <p:sp>
          <p:nvSpPr>
            <p:cNvPr id="15398" name="Oval 38"/>
            <p:cNvSpPr>
              <a:spLocks noChangeArrowheads="1" noChangeShapeType="1"/>
            </p:cNvSpPr>
            <p:nvPr/>
          </p:nvSpPr>
          <p:spPr bwMode="auto">
            <a:xfrm>
              <a:off x="107330245" y="111811187"/>
              <a:ext cx="1000688" cy="257319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99" name="Oval 39"/>
            <p:cNvSpPr>
              <a:spLocks noChangeArrowheads="1" noChangeShapeType="1"/>
            </p:cNvSpPr>
            <p:nvPr/>
          </p:nvSpPr>
          <p:spPr bwMode="auto">
            <a:xfrm rot="5400000">
              <a:off x="107283785" y="111822119"/>
              <a:ext cx="1093608" cy="235454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00" name="Oval 40"/>
            <p:cNvSpPr>
              <a:spLocks noChangeArrowheads="1" noChangeShapeType="1"/>
            </p:cNvSpPr>
            <p:nvPr/>
          </p:nvSpPr>
          <p:spPr bwMode="auto">
            <a:xfrm rot="18900000">
              <a:off x="107330245" y="111811187"/>
              <a:ext cx="1000688" cy="257319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01" name="Oval 41"/>
            <p:cNvSpPr>
              <a:spLocks noChangeArrowheads="1" noChangeShapeType="1"/>
            </p:cNvSpPr>
            <p:nvPr/>
          </p:nvSpPr>
          <p:spPr bwMode="auto">
            <a:xfrm rot="2700000">
              <a:off x="107330245" y="111811187"/>
              <a:ext cx="1000688" cy="257319"/>
            </a:xfrm>
            <a:prstGeom prst="ellipse">
              <a:avLst/>
            </a:prstGeom>
            <a:noFill/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402" name="Text Box 42"/>
          <p:cNvSpPr txBox="1">
            <a:spLocks noChangeArrowheads="1" noChangeShapeType="1"/>
          </p:cNvSpPr>
          <p:nvPr/>
        </p:nvSpPr>
        <p:spPr bwMode="auto">
          <a:xfrm>
            <a:off x="107303888" y="107135613"/>
            <a:ext cx="4429125" cy="403225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3" name="Text Box 43"/>
          <p:cNvSpPr txBox="1">
            <a:spLocks noChangeArrowheads="1" noChangeShapeType="1"/>
          </p:cNvSpPr>
          <p:nvPr/>
        </p:nvSpPr>
        <p:spPr bwMode="auto">
          <a:xfrm>
            <a:off x="107159425" y="109943900"/>
            <a:ext cx="5903913" cy="5111750"/>
          </a:xfrm>
          <a:prstGeom prst="rect">
            <a:avLst/>
          </a:prstGeom>
          <a:solidFill>
            <a:srgbClr val="FFFF66"/>
          </a:solidFill>
          <a:ln w="0" algn="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8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00-8.30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ВСТРЕЧА ДЕТЕЙ, ЗАРЯДКА</a:t>
            </a:r>
            <a:r>
              <a:rPr kumimoji="0" lang="ru-RU" sz="3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8.30-8.45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ЛИНЕЙКА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9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00-9.30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ЗАВТРАК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10.00-12.00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МЕРОПРИЯТИЯ ПО ПЛАНУ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12.00-12.30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ПОДГОТОВКА К ОБЕДУ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12.30-13.00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ОБЕД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13.00-14.30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МЕРОПРИЯТИЯ ПО ПЛАНУ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14.30-15.00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ПОЛДНИК.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15.00 УХОД ДОМОЙ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ts val="1000"/>
              <a:buFont typeface="Symbol" pitchFamily="18" charset="2"/>
              <a:buChar char="¨"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РАБОТА ДЕЖУРНОЙ ГРУППЫ С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8.00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ДО 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8.30,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                  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с 15.00 до 18.00</a:t>
            </a:r>
            <a:endParaRPr kumimoji="0" lang="ru-RU" sz="3000" b="1" i="1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107483275" y="104903588"/>
            <a:ext cx="4321175" cy="3960812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ЛЕТНИЙ  ЛАГЕРЬ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 «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Наноград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»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    ПРИ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     ГИМНАЗИИ №</a:t>
            </a:r>
            <a:r>
              <a:rPr kumimoji="0" lang="en-US" sz="16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5" name="WordArt 45"/>
          <p:cNvSpPr>
            <a:spLocks noChangeArrowheads="1" noChangeShapeType="1" noTextEdit="1"/>
          </p:cNvSpPr>
          <p:nvPr/>
        </p:nvSpPr>
        <p:spPr bwMode="auto">
          <a:xfrm>
            <a:off x="107915075" y="107495975"/>
            <a:ext cx="444976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РЕЖИМ РАБОТЫ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406" name="AutoShape 46"/>
          <p:cNvSpPr>
            <a:spLocks noChangeArrowheads="1" noChangeShapeType="1"/>
          </p:cNvSpPr>
          <p:nvPr/>
        </p:nvSpPr>
        <p:spPr bwMode="auto">
          <a:xfrm flipV="1">
            <a:off x="112199738" y="110542388"/>
            <a:ext cx="1266825" cy="19446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66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407" name="Group 47"/>
          <p:cNvGrpSpPr>
            <a:grpSpLocks/>
          </p:cNvGrpSpPr>
          <p:nvPr/>
        </p:nvGrpSpPr>
        <p:grpSpPr bwMode="auto">
          <a:xfrm>
            <a:off x="111947325" y="109448600"/>
            <a:ext cx="1728788" cy="2065338"/>
            <a:chOff x="111629070" y="109448945"/>
            <a:chExt cx="1890000" cy="2065500"/>
          </a:xfrm>
        </p:grpSpPr>
        <p:sp>
          <p:nvSpPr>
            <p:cNvPr id="15408" name="Oval 48"/>
            <p:cNvSpPr>
              <a:spLocks noChangeArrowheads="1" noChangeShapeType="1"/>
            </p:cNvSpPr>
            <p:nvPr/>
          </p:nvSpPr>
          <p:spPr bwMode="auto">
            <a:xfrm>
              <a:off x="111629070" y="110238695"/>
              <a:ext cx="1890000" cy="486000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09" name="Oval 49"/>
            <p:cNvSpPr>
              <a:spLocks noChangeArrowheads="1" noChangeShapeType="1"/>
            </p:cNvSpPr>
            <p:nvPr/>
          </p:nvSpPr>
          <p:spPr bwMode="auto">
            <a:xfrm rot="5400000">
              <a:off x="111541320" y="110259342"/>
              <a:ext cx="2065500" cy="444706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10" name="Oval 50"/>
            <p:cNvSpPr>
              <a:spLocks noChangeArrowheads="1" noChangeShapeType="1"/>
            </p:cNvSpPr>
            <p:nvPr/>
          </p:nvSpPr>
          <p:spPr bwMode="auto">
            <a:xfrm rot="18900000">
              <a:off x="111629070" y="110238695"/>
              <a:ext cx="1890000" cy="486000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11" name="Oval 51"/>
            <p:cNvSpPr>
              <a:spLocks noChangeArrowheads="1" noChangeShapeType="1"/>
            </p:cNvSpPr>
            <p:nvPr/>
          </p:nvSpPr>
          <p:spPr bwMode="auto">
            <a:xfrm rot="2700000">
              <a:off x="111629070" y="110238695"/>
              <a:ext cx="1890000" cy="486000"/>
            </a:xfrm>
            <a:prstGeom prst="ellipse">
              <a:avLst/>
            </a:prstGeom>
            <a:solidFill>
              <a:srgbClr val="FFFF00"/>
            </a:solidFill>
            <a:ln w="3175" algn="in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412" name="AutoShape 52"/>
          <p:cNvSpPr>
            <a:spLocks noChangeArrowheads="1" noChangeShapeType="1"/>
          </p:cNvSpPr>
          <p:nvPr/>
        </p:nvSpPr>
        <p:spPr bwMode="auto">
          <a:xfrm>
            <a:off x="112560100" y="113544350"/>
            <a:ext cx="1187450" cy="13382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FF66"/>
          </a:solidFill>
          <a:ln w="0" algn="in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66" name="Rectangle 106"/>
          <p:cNvSpPr>
            <a:spLocks noChangeArrowheads="1"/>
          </p:cNvSpPr>
          <p:nvPr/>
        </p:nvSpPr>
        <p:spPr bwMode="auto">
          <a:xfrm>
            <a:off x="323528" y="151474"/>
            <a:ext cx="882047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Программа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летнего оздоровительного лагеря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дневным пребыванием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детей и подростков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65" name="WordArt 105"/>
          <p:cNvSpPr>
            <a:spLocks noChangeArrowheads="1" noChangeShapeType="1" noTextEdit="1"/>
          </p:cNvSpPr>
          <p:nvPr/>
        </p:nvSpPr>
        <p:spPr bwMode="auto">
          <a:xfrm>
            <a:off x="1403648" y="2204864"/>
            <a:ext cx="6480720" cy="158417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"</a:t>
            </a:r>
            <a:r>
              <a:rPr lang="ru-RU" sz="3600" b="1" kern="10" spc="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Наноград</a:t>
            </a:r>
            <a:r>
              <a:rPr lang="ru-RU" sz="3600" b="1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-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научная страна"</a:t>
            </a:r>
            <a:endParaRPr lang="ru-RU" sz="3600" b="1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5467" name="Rectangle 10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371703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Основная идея программы «</a:t>
            </a:r>
            <a:r>
              <a:rPr lang="ru-RU" sz="3600" b="1" dirty="0" err="1">
                <a:solidFill>
                  <a:srgbClr val="7030A0"/>
                </a:solidFill>
              </a:rPr>
              <a:t>Наноград</a:t>
            </a:r>
            <a:r>
              <a:rPr lang="ru-RU" sz="3600" b="1" dirty="0">
                <a:solidFill>
                  <a:srgbClr val="7030A0"/>
                </a:solidFill>
              </a:rPr>
              <a:t>» - </a:t>
            </a:r>
            <a:r>
              <a:rPr lang="ru-RU" sz="3200" b="1" dirty="0">
                <a:solidFill>
                  <a:srgbClr val="002060"/>
                </a:solidFill>
              </a:rPr>
              <a:t>представление возможностей для раскрытия творческих способностей ребенка, создание условий для самореализации потенциала детей и подростков в результате общественно полезной деятельности.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505</TotalTime>
  <Words>759</Words>
  <Application>Microsoft Office PowerPoint</Application>
  <PresentationFormat>Экран (4:3)</PresentationFormat>
  <Paragraphs>174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Терентьева Т А</dc:creator>
  <cp:lastModifiedBy>Терентьева Т А</cp:lastModifiedBy>
  <cp:revision>46</cp:revision>
  <dcterms:created xsi:type="dcterms:W3CDTF">2015-05-14T05:42:21Z</dcterms:created>
  <dcterms:modified xsi:type="dcterms:W3CDTF">2015-05-17T20:37:23Z</dcterms:modified>
</cp:coreProperties>
</file>